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  <p:sldMasterId id="2147483780" r:id="rId2"/>
    <p:sldMasterId id="2147483792" r:id="rId3"/>
    <p:sldMasterId id="2147483852" r:id="rId4"/>
  </p:sldMasterIdLst>
  <p:notesMasterIdLst>
    <p:notesMasterId r:id="rId27"/>
  </p:notesMasterIdLst>
  <p:handoutMasterIdLst>
    <p:handoutMasterId r:id="rId28"/>
  </p:handoutMasterIdLst>
  <p:sldIdLst>
    <p:sldId id="262" r:id="rId5"/>
    <p:sldId id="380" r:id="rId6"/>
    <p:sldId id="416" r:id="rId7"/>
    <p:sldId id="417" r:id="rId8"/>
    <p:sldId id="426" r:id="rId9"/>
    <p:sldId id="385" r:id="rId10"/>
    <p:sldId id="386" r:id="rId11"/>
    <p:sldId id="418" r:id="rId12"/>
    <p:sldId id="388" r:id="rId13"/>
    <p:sldId id="424" r:id="rId14"/>
    <p:sldId id="419" r:id="rId15"/>
    <p:sldId id="420" r:id="rId16"/>
    <p:sldId id="421" r:id="rId17"/>
    <p:sldId id="422" r:id="rId18"/>
    <p:sldId id="423" r:id="rId19"/>
    <p:sldId id="387" r:id="rId20"/>
    <p:sldId id="429" r:id="rId21"/>
    <p:sldId id="389" r:id="rId22"/>
    <p:sldId id="390" r:id="rId23"/>
    <p:sldId id="294" r:id="rId24"/>
    <p:sldId id="428" r:id="rId25"/>
    <p:sldId id="42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0000"/>
    <a:srgbClr val="180147"/>
    <a:srgbClr val="180458"/>
    <a:srgbClr val="001740"/>
    <a:srgbClr val="170246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449" autoAdjust="0"/>
    <p:restoredTop sz="94682" autoAdjust="0"/>
  </p:normalViewPr>
  <p:slideViewPr>
    <p:cSldViewPr>
      <p:cViewPr>
        <p:scale>
          <a:sx n="75" d="100"/>
          <a:sy n="75" d="100"/>
        </p:scale>
        <p:origin x="-243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www.centsa.org.uk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06308B-09E7-4FE1-8F8C-C14D72AB54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26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www.centsa.org.uk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8175E1-1C20-44A6-8CD4-F2BA83859C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3472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200" smtClean="0"/>
              <a:t>www.centsa.org.uk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CC796A-3266-441E-8644-E3525742BF3B}" type="slidenum">
              <a:rPr lang="en-GB" altLang="en-US" sz="1200" smtClean="0"/>
              <a:pPr/>
              <a:t>1</a:t>
            </a:fld>
            <a:endParaRPr lang="en-GB" altLang="en-US" sz="1200" smtClean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3C2F-599A-4242-ABDB-4E275AAF6872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5221-6CD1-4197-A492-7584B8CF6A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2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0780-A055-4CAE-B1DF-73D519874923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5F2C-205C-45CB-95D5-E639D31C88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54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60DE-B4A4-40BE-A888-6C38F609FC26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77F2-109A-4695-94DA-74A81BAEFD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41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CC6C-9EF0-4359-86A8-0B796906C11E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CC7E-1BE1-434E-A17D-6F4454136A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72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0E6D-AA4D-4DD7-84B7-BA980658B398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5318-A051-48F8-84EF-65F55B54EE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29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5079-7EB9-4513-A9E8-BCBBEBFC93EC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8A8-7CB1-4107-A849-680A8480D7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96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A576-784D-4B5D-9888-44E52F3AFFF9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1962-FF09-4461-B919-7DD4E64224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2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D8F-513C-4C08-A88A-EC17DD3044EE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774D-5C41-44B8-8FE0-EC3AD8FB9F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81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AE07-226C-4440-90B6-E517DE783FB5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A324-7CCE-43DE-B4C0-558AAA14F2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958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D259-1388-432C-BC42-59B2D23E1C32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DE74-52ED-4654-A4B8-8A3C728CAB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36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6126-EC31-4178-9BBE-15666F769827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34B5-3967-4CC7-A8D7-9BEE31B24D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3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3A61-596C-4658-93F3-B6AF5343F2FD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50B3-2603-4401-B0F9-4A4272E65A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9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4B6A-E5F1-4E79-A91C-11D7E8DC12B2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A067-114D-4BA1-840A-EFA2AEE487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915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796A-3283-44BF-99F2-CB799A106508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67B9-ED96-4B76-8E5E-AB9CA1E42A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6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7297-57DA-451A-B62D-701B16C5C7C8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A08E-54E7-40E3-842E-0F9E4CC1D2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227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5AAF-F9AE-42EB-A744-44491CF2E66C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35DC-4728-4394-AC16-6F7917A175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544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2F74-E21A-4731-9652-C0C465352825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1DDD-6B55-402E-AE87-DBB3A5B763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18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7BB1-DF07-493A-8E28-4D920B389923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FB9F-18E6-48AA-8D5B-9CC5E303CA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263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D96B-D786-47E0-97E3-B14D88AA025F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3D9B-2855-4E43-AE61-C6E5FF5A2C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78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232D-42D9-42B5-8586-556695E15156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C7E9-59BA-4171-9189-B6A09E0158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02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F2BC-A471-4CFE-9CA0-E3CD91306D77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70EF-FF95-4D4A-B5E3-9E4B6CB306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5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CE9C-5514-4A3B-8641-542DE929DCA6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C2F3-C352-4B5C-9B66-84963990B9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49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1331-BD49-40DE-8E18-AF5FB57D6279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7E62-7CC2-49F7-BAE8-5CCEF2349A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686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7545-67EC-4328-AA61-9092DAFD1A59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2ACC-298C-460F-828A-2D8CFBDE54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40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F3FE-32A7-4E74-A274-B847A4B6F630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7C81-8CB7-4FC8-9F5D-2754B2A73A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7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80B2-DF3A-46B2-9D37-4A9FE1A51A16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860D-ACD2-4178-9222-9C6B7F71F7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5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17E3-5E73-494A-BFE4-B098C936ADAD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F4D4-F1DB-4A2F-953A-681DDA9809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49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1536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C905-A469-46B8-824F-12D283970AF1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A872-410E-49CF-A43D-C13BAC67A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59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B532-1DEA-4E33-84B4-11A780D96F24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93650-49E1-4D86-A3E6-D3869ADBD3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51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810A-04A2-4418-B9DC-3BF3FF00F66E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B75B1-7CE1-4F18-A94D-04E6BC1BCD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598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546E-C08E-4E72-A202-B19EC592DCAC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C2CD-0DA0-4CF7-B261-9B2FD9947A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35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9383-2525-4949-B014-7E30408E6D6D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E250-3473-4743-8FCF-ABD21E0885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931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E15C-9A15-4355-99E8-BC03B00D99A8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6CE7-AB82-417B-A2B3-228DFE0623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79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F2FA-FBE2-488F-B3A6-318E7CAF430C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A1F4-CB3B-4C18-B4D1-CD78FA50B3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255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0D83-B943-4CE3-9186-314EB7047519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FCFB-D1C2-4B6A-A2AB-F462BDCF9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556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F6E91-5E7E-40CB-91DC-BB467B71BD72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4148-7EFA-42E3-A777-5670AC55BE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985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17E9-FF0E-4C41-A3A1-E24778943E74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479E0-B7C0-473A-80A8-7CA09B6BF3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895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2EC-73EC-48D0-8194-0B0BD8EB916E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989DC-96CC-40B2-8848-BB80402B53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520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1EA7-CB5F-4C03-9461-800BD6BCC989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FD42A-869C-4986-B328-6B69F6119B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17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320D-C3A0-4F3E-97FD-469258D9B733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A7F4-A4FB-48F8-B403-EEC129064B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6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00D5-1242-443B-AB6E-36B5331058F5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A6D1-C46E-451C-B325-D023885BE8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2EF3-F483-4F29-9694-D44E91144395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99EF-4E98-4533-B677-5A945D6F80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3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7D89-54AF-4C55-9FBC-E13AE2A1F317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D2F5D-C491-46AF-84B7-41CA5E3CBE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26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1072-F48D-469D-AE96-0E126DBBA3B2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4AFE0-D1D1-4DE7-B685-671CDDD73A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99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D4E94D-398F-4EFD-ADFD-97EB3C36220E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EE888D-5793-47D0-A739-155D85DDD7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B272A2-53CB-4D60-86BE-0BE06ED7E25C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760219-A177-43CB-9552-F1FB506FA6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1EEF0-5D3E-4F06-9E29-EBAC1C58240D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24335-26F8-4A6D-BAC4-F617200C99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0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0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1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25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1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1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25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1525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25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25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3CF3D8C-DBDC-4B20-BE7A-36C8791BF255}" type="datetimeFigureOut">
              <a:rPr lang="en-GB"/>
              <a:pPr>
                <a:defRPr/>
              </a:pPr>
              <a:t>16/09/2016</a:t>
            </a:fld>
            <a:endParaRPr lang="en-GB" dirty="0"/>
          </a:p>
        </p:txBody>
      </p:sp>
      <p:sp>
        <p:nvSpPr>
          <p:cNvPr id="1525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25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D1E53DF-11EF-4D88-A54E-1EA0544CE3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1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" Type="http://schemas.openxmlformats.org/officeDocument/2006/relationships/video" Target="file:///D:\gerry%20safeguarding\allenvid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7BE6F87D-7ACA-493D-BF68-B00F42D20577}" type="slidenum">
              <a:rPr lang="en-US" alt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</a:t>
            </a:fld>
            <a:endParaRPr lang="en-US" alt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7450" y="2047875"/>
            <a:ext cx="7488238" cy="34623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Financial Abuse Safeguarding Conference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en-GB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September 2016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altLang="en-US" u="sng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2841625" y="206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CA9D40DA-8690-4B30-BA77-6276A303463F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10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71550" y="620713"/>
            <a:ext cx="6911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FF00"/>
                </a:solidFill>
                <a:cs typeface="Arial" charset="0"/>
              </a:rPr>
              <a:t>Smith and Allen linked to the following building companies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03350" y="2636838"/>
            <a:ext cx="6769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Bishop’s Roofing Services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Alderbrook Roofing Services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Initial Building Services	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Harvey’s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Haydens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A1 Roofing Elite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investigation unearthed victims across the West Midlands and Warwickshire region.</a:t>
            </a:r>
            <a:br>
              <a:rPr lang="en-GB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Here are some of them.....</a:t>
            </a:r>
            <a:endParaRPr lang="en-GB" kern="120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F5435806-8194-4ACA-913B-259AB6CCAC3D}" type="slidenum">
              <a:rPr lang="en-US" alt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11</a:t>
            </a:fld>
            <a:endParaRPr lang="en-US" alt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23850" y="2492375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GB" altLang="en-US" sz="1800" b="1"/>
          </a:p>
          <a:p>
            <a:pPr>
              <a:buFontTx/>
              <a:buChar char="•"/>
            </a:pPr>
            <a:endParaRPr lang="en-GB" altLang="en-US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Brenda from Birmingham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755650" y="1989138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Aged 56 years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Retired Nurse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Lived alone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Paid £18,900 to Bishop’s property services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Poor quality and non existent work to roof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3714D152-783A-4C97-AF1E-81AE51E19C01}" type="slidenum">
              <a:rPr 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12</a:t>
            </a:fld>
            <a:endParaRPr 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Katherine from Cannock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755650" y="1989138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Aged 82 years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Lived alone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Suffered from dementia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Thought she paid out about £2,000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Paid £17,900 to Bishop’s property services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Poor quality and non existent work to roof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9551E98A-125C-4DC3-AD24-D7F7971C003F}" type="slidenum">
              <a:rPr 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13</a:t>
            </a:fld>
            <a:endParaRPr 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Walter from Brownhills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755650" y="1989138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Aged 70 years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Registered blind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Lived alone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significant health issues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Cold called by different roofers who told him he had a problem with his roof 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Paid £6,500 to Bishop’s property services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Poor quality and non existent work to roof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581F52D2-290F-43C5-BD91-EA7F7D25DD04}" type="slidenum">
              <a:rPr 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14</a:t>
            </a:fld>
            <a:endParaRPr 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Graham from Great Barr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755650" y="1989138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Aged 63 years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Retired professional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Lived alone after caring for his mother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Paid £9,000 to Alderbrook Roofing Services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Poor quality and non existent work to roof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Subsequent victim of other criminal scams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78A83402-C64F-493C-8899-F9BFBD263D83}" type="slidenum">
              <a:rPr 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15</a:t>
            </a:fld>
            <a:endParaRPr 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kern="1200" dirty="0">
                <a:ln w="6350">
                  <a:noFill/>
                </a:ln>
                <a:solidFill>
                  <a:srgbClr val="FFFF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Allen/Smith Case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58888" y="2205038"/>
            <a:ext cx="7067550" cy="3595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Both on benefits, Smith had access to a Motability vehicle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Neither had ever had a “proper” job and neither had a tax record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Identified victims through Yellow pages advert and by cold calling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Earned at least £150,000 in two years carrying out bogus property repairs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56B5171E-CEEB-49ED-B49C-FEFE107A42B7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16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813" y="2060575"/>
            <a:ext cx="6840537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  <a:cs typeface="Arial" charset="0"/>
              </a:rPr>
              <a:t>Both linked to a network of similar offenders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  <a:cs typeface="Arial" charset="0"/>
              </a:rPr>
              <a:t>Joint investigation by Police and Trading Standards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  <a:cs typeface="Arial" charset="0"/>
              </a:rPr>
              <a:t>Evidence relating to 9 victims (all elderly) brought to court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  <a:cs typeface="Arial" charset="0"/>
              </a:rPr>
              <a:t>Other victims identified who were either too ill to give evidence or who had passed away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0" kern="1200" dirty="0">
                <a:ln w="6350">
                  <a:noFill/>
                </a:ln>
                <a:solidFill>
                  <a:srgbClr val="FFFF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Outcome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Allen received 3 ½ years and Smith 5 years imprisonment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importantly – vulnerable and elderly people protected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 smtClean="0"/>
              <a:t>  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F72DD209-4E90-47C9-B376-E6906E5F5A6F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18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299011" name="allenvid.mpg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FDFFC118-8D2A-40A5-B51C-C11D87E37922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19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61" fill="hold"/>
                                        <p:tgtEl>
                                          <p:spTgt spid="299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90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9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9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kern="12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Adults at risk – A case study</a:t>
            </a:r>
            <a:endParaRPr lang="en-GB" kern="120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CE6254F5-1CED-4E39-9898-355820781720}" type="slidenum">
              <a:rPr lang="en-US" alt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2</a:t>
            </a:fld>
            <a:endParaRPr lang="en-US" alt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23850" y="2492375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GB" altLang="en-US" sz="1800" b="1"/>
          </a:p>
          <a:p>
            <a:pPr>
              <a:buFontTx/>
              <a:buChar char="•"/>
            </a:pPr>
            <a:endParaRPr lang="en-GB" altLang="en-US" sz="1800" b="1"/>
          </a:p>
        </p:txBody>
      </p:sp>
      <p:pic>
        <p:nvPicPr>
          <p:cNvPr id="7173" name="Picture 4" descr="old 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42132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b="0" kern="1200" dirty="0" smtClean="0">
                <a:ln w="6350">
                  <a:noFill/>
                </a:ln>
                <a:solidFill>
                  <a:srgbClr val="FFFF00"/>
                </a:solidFill>
                <a:effectLst/>
              </a:rPr>
              <a:t>Why do we need to raise awareness?</a:t>
            </a:r>
            <a:endParaRPr lang="en-GB" altLang="en-US" b="0" kern="1200" dirty="0">
              <a:ln w="6350"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victims of Doorstep Crime tend to be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Vulnerable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Elderly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Isolated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Lonely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Trusting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Little or no immediate support network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72D6C183-8FD9-47BB-9C9B-3511BBC08660}" type="slidenum">
              <a:rPr lang="en-US" alt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20</a:t>
            </a:fld>
            <a:endParaRPr lang="en-US" alt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GB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we don’t do something to protect the most at risk, who will?</a:t>
            </a:r>
            <a:endParaRPr lang="en-GB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C3033713-53A9-4BFA-846C-78E8A4736E32}" type="slidenum">
              <a:rPr lang="en-US" altLang="en-US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21</a:t>
            </a:fld>
            <a:endParaRPr lang="en-US" altLang="en-US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23850" y="2492375"/>
            <a:ext cx="849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en-GB" altLang="en-US" sz="1800" b="1"/>
          </a:p>
          <a:p>
            <a:pPr>
              <a:buFontTx/>
              <a:buChar char="•"/>
            </a:pPr>
            <a:endParaRPr lang="en-GB" altLang="en-US" sz="1800" b="1"/>
          </a:p>
        </p:txBody>
      </p:sp>
      <p:pic>
        <p:nvPicPr>
          <p:cNvPr id="26629" name="Picture 4" descr="old 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42132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476375" y="2492375"/>
            <a:ext cx="6551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4400">
                <a:solidFill>
                  <a:srgbClr val="FFFF00"/>
                </a:solidFill>
                <a:cs typeface="Arial" charset="0"/>
              </a:rPr>
              <a:t>“What will you take away from this presentation?”</a:t>
            </a:r>
            <a:endParaRPr lang="en-GB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it all started</a:t>
            </a:r>
            <a:endParaRPr lang="en-GB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9924" r="50288" b="4581"/>
          <a:stretch>
            <a:fillRect/>
          </a:stretch>
        </p:blipFill>
        <p:spPr bwMode="auto">
          <a:xfrm>
            <a:off x="1547813" y="1484313"/>
            <a:ext cx="62817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051050" y="5732463"/>
            <a:ext cx="554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4000">
                <a:solidFill>
                  <a:srgbClr val="FFFF00"/>
                </a:solidFill>
              </a:rPr>
              <a:t>Alice’s 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547813" y="1052513"/>
            <a:ext cx="67691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Alice aged 77 years &amp; lived alone in Smethwick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Cold called by males who told her she had a problem with her roof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Neighbour saw 2 men on roof damaging flashing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Neighbour took photographs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Reported to Sandwell Trading Standards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Traders identified as Bishop’s Property Services from Birmingham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Traders named as “Frank” &amp; “Dave”</a:t>
            </a:r>
          </a:p>
          <a:p>
            <a:pPr>
              <a:buFont typeface="Arial" charset="0"/>
              <a:buChar char="•"/>
            </a:pPr>
            <a:r>
              <a:rPr lang="en-GB" altLang="en-US" sz="2800">
                <a:solidFill>
                  <a:srgbClr val="FFFF00"/>
                </a:solidFill>
              </a:rPr>
              <a:t>Alice paid £1,240 to traders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happened next?</a:t>
            </a:r>
            <a:endParaRPr lang="en-GB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403350" y="2420938"/>
            <a:ext cx="71294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</a:rPr>
              <a:t>Criminal investigation started</a:t>
            </a:r>
          </a:p>
          <a:p>
            <a:pPr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</a:rPr>
              <a:t>“Dave” identified as Steven Allen</a:t>
            </a:r>
          </a:p>
          <a:p>
            <a:pPr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</a:rPr>
              <a:t>Warrant executed &amp; evidence seized</a:t>
            </a:r>
          </a:p>
          <a:p>
            <a:pPr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</a:rPr>
              <a:t>Phone analysis undertaken</a:t>
            </a:r>
          </a:p>
          <a:p>
            <a:pPr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</a:rPr>
              <a:t>Analysis identified other potential victims</a:t>
            </a:r>
          </a:p>
          <a:p>
            <a:pPr>
              <a:buFont typeface="Arial" charset="0"/>
              <a:buChar char="•"/>
            </a:pPr>
            <a:r>
              <a:rPr lang="en-GB" altLang="en-US" sz="3200">
                <a:solidFill>
                  <a:srgbClr val="FFFF00"/>
                </a:solidFill>
              </a:rPr>
              <a:t>Visits made to other potential victims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01859A05-5AA1-447C-8738-773349EB6A4D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6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051050" y="333375"/>
            <a:ext cx="5041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>
                <a:solidFill>
                  <a:srgbClr val="FFFF66"/>
                </a:solidFill>
              </a:rPr>
              <a:t>Brenda’s story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b="10439"/>
          <a:stretch>
            <a:fillRect/>
          </a:stretch>
        </p:blipFill>
        <p:spPr bwMode="auto">
          <a:xfrm>
            <a:off x="1187450" y="1285875"/>
            <a:ext cx="662463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9F75225F-7558-4DB9-9C6B-7912977F670D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7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00113" y="1844675"/>
            <a:ext cx="69119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Brenda was in her late 80s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She’d lived in her house for nearly all of her life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She’d lived alone since the death of her husband 20 years ago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Paid out life savings of £19,000 to roofers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Invoices showed the same work carried out on more than one occasion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A survey found little work done, not necessary, very poor standard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AE3C8287-7BC9-413E-A076-1D4FB6D21960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8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00113" y="1844675"/>
            <a:ext cx="69119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Invoices in company names of Harvey’s and Hayden’s – both from Birmingham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Trader’s named as “Dave” &amp; “Frank”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Mobile phone number on paperwork same as Bishop’s Property Services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Trader only stopped visiting when Brenda’s life savings had gone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400">
                <a:solidFill>
                  <a:srgbClr val="FFFF00"/>
                </a:solidFill>
              </a:rPr>
              <a:t>Reported to Police – Written off as a </a:t>
            </a:r>
            <a:r>
              <a:rPr lang="en-GB" altLang="en-US" sz="2400" u="sng">
                <a:solidFill>
                  <a:srgbClr val="FFFF00"/>
                </a:solidFill>
              </a:rPr>
              <a:t>Civil</a:t>
            </a:r>
            <a:r>
              <a:rPr lang="en-GB" altLang="en-US" sz="2400">
                <a:solidFill>
                  <a:srgbClr val="FFFF00"/>
                </a:solidFill>
              </a:rPr>
              <a:t> matter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“Dave &amp; Frank”</a:t>
            </a:r>
            <a:r>
              <a:rPr lang="en-GB" dirty="0" smtClean="0"/>
              <a:t>	</a:t>
            </a:r>
          </a:p>
        </p:txBody>
      </p:sp>
      <p:pic>
        <p:nvPicPr>
          <p:cNvPr id="14339" name="Picture 4" descr="K33462007all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3606800" cy="283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7" descr="K33462007smit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844675"/>
            <a:ext cx="3606800" cy="283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 lIns="0" rIns="0" anchor="b"/>
          <a:lstStyle/>
          <a:p>
            <a:pPr>
              <a:defRPr/>
            </a:pPr>
            <a:fld id="{FBDF8BA7-A7F4-40AB-8AEA-150F5FC2D5EE}" type="slidenum">
              <a:rPr lang="en-GB" sz="1200">
                <a:solidFill>
                  <a:schemeClr val="tx1">
                    <a:shade val="50000"/>
                  </a:schemeClr>
                </a:solidFill>
                <a:effectLst/>
                <a:latin typeface="Arial" charset="0"/>
              </a:rPr>
              <a:pPr>
                <a:defRPr/>
              </a:pPr>
              <a:t>9</a:t>
            </a:fld>
            <a:endParaRPr lang="en-GB" sz="1200" dirty="0">
              <a:solidFill>
                <a:schemeClr val="tx1">
                  <a:shade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258888" y="4868863"/>
            <a:ext cx="32400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800">
                <a:solidFill>
                  <a:srgbClr val="FFFF00"/>
                </a:solidFill>
              </a:rPr>
              <a:t>Steven Allen (40)</a:t>
            </a:r>
          </a:p>
          <a:p>
            <a:endParaRPr lang="en-GB" altLang="en-US" sz="4000">
              <a:solidFill>
                <a:srgbClr val="FFFF00"/>
              </a:solidFill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076825" y="4868863"/>
            <a:ext cx="3382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800">
                <a:solidFill>
                  <a:srgbClr val="FFFF00"/>
                </a:solidFill>
              </a:rPr>
              <a:t>Vincent Smith (38)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</TotalTime>
  <Words>603</Words>
  <Application>Microsoft Office PowerPoint</Application>
  <PresentationFormat>On-screen Show (4:3)</PresentationFormat>
  <Paragraphs>115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Custom Design</vt:lpstr>
      <vt:lpstr>1_Custom Design</vt:lpstr>
      <vt:lpstr>2_Custom Design</vt:lpstr>
      <vt:lpstr>1_Shimmer</vt:lpstr>
      <vt:lpstr>PowerPoint Presentation</vt:lpstr>
      <vt:lpstr>Adults at risk – A case study</vt:lpstr>
      <vt:lpstr>How it all started</vt:lpstr>
      <vt:lpstr>PowerPoint Presentation</vt:lpstr>
      <vt:lpstr>What happened next?</vt:lpstr>
      <vt:lpstr>PowerPoint Presentation</vt:lpstr>
      <vt:lpstr>PowerPoint Presentation</vt:lpstr>
      <vt:lpstr>PowerPoint Presentation</vt:lpstr>
      <vt:lpstr>“Dave &amp; Frank” </vt:lpstr>
      <vt:lpstr>PowerPoint Presentation</vt:lpstr>
      <vt:lpstr>The investigation unearthed victims across the West Midlands and Warwickshire region.  Here are some of them.....</vt:lpstr>
      <vt:lpstr>Brenda from Birmingham</vt:lpstr>
      <vt:lpstr>Katherine from Cannock</vt:lpstr>
      <vt:lpstr>Walter from Brownhills</vt:lpstr>
      <vt:lpstr>Graham from Great Barr</vt:lpstr>
      <vt:lpstr>The Allen/Smith Case</vt:lpstr>
      <vt:lpstr>PowerPoint Presentation</vt:lpstr>
      <vt:lpstr>Outcome</vt:lpstr>
      <vt:lpstr>PowerPoint Presentation</vt:lpstr>
      <vt:lpstr>Why do we need to raise awareness?</vt:lpstr>
      <vt:lpstr>If we don’t do something to protect the most at risk, who will?</vt:lpstr>
      <vt:lpstr>PowerPoint Presentation</vt:lpstr>
    </vt:vector>
  </TitlesOfParts>
  <Company>Worcestershire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CRenshaw</dc:creator>
  <cp:lastModifiedBy>Nicholas Harrison</cp:lastModifiedBy>
  <cp:revision>256</cp:revision>
  <dcterms:created xsi:type="dcterms:W3CDTF">2005-05-06T11:01:36Z</dcterms:created>
  <dcterms:modified xsi:type="dcterms:W3CDTF">2016-09-16T10:01:42Z</dcterms:modified>
</cp:coreProperties>
</file>